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38" r:id="rId1"/>
  </p:sldMasterIdLst>
  <p:notesMasterIdLst>
    <p:notesMasterId r:id="rId14"/>
  </p:notesMasterIdLst>
  <p:sldIdLst>
    <p:sldId id="257" r:id="rId2"/>
    <p:sldId id="276" r:id="rId3"/>
    <p:sldId id="287" r:id="rId4"/>
    <p:sldId id="274" r:id="rId5"/>
    <p:sldId id="261" r:id="rId6"/>
    <p:sldId id="288" r:id="rId7"/>
    <p:sldId id="280" r:id="rId8"/>
    <p:sldId id="286" r:id="rId9"/>
    <p:sldId id="283" r:id="rId10"/>
    <p:sldId id="289" r:id="rId11"/>
    <p:sldId id="273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2BFD"/>
    <a:srgbClr val="93A761"/>
    <a:srgbClr val="3C582D"/>
    <a:srgbClr val="8FA35B"/>
    <a:srgbClr val="9EA391"/>
    <a:srgbClr val="C9D3B0"/>
    <a:srgbClr val="587643"/>
    <a:srgbClr val="87A045"/>
    <a:srgbClr val="95C012"/>
    <a:srgbClr val="8BB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8" autoAdjust="0"/>
    <p:restoredTop sz="68996" autoAdjust="0"/>
  </p:normalViewPr>
  <p:slideViewPr>
    <p:cSldViewPr snapToGrid="0">
      <p:cViewPr varScale="1">
        <p:scale>
          <a:sx n="51" d="100"/>
          <a:sy n="51" d="100"/>
        </p:scale>
        <p:origin x="15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E9E02-E4A6-4143-BC9B-9B339DD72A70}" type="datetimeFigureOut">
              <a:rPr lang="en-CA" smtClean="0"/>
              <a:t>4/24/19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D4409-4729-4BF6-A8CE-D9DD7254DB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11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Bonsoir, mon nom est Vincent Le Falher. </a:t>
            </a:r>
          </a:p>
          <a:p>
            <a:endParaRPr lang="fr-FR" dirty="0" smtClean="0"/>
          </a:p>
          <a:p>
            <a:r>
              <a:rPr lang="fr-FR" dirty="0" smtClean="0"/>
              <a:t>Je vais vous présenter le résultat de mon projet de session qui est l'analyse du potentiel photovoltaïque à la ville de Sherbrooke.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157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http://www.energybc.ca/converter.html</a:t>
            </a:r>
            <a:endParaRPr lang="fr-CA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222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13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58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Comme tous le monde ici, nous voulons diminuer notre dépendance et notre facture d’électricité auprès d'</a:t>
            </a:r>
            <a:r>
              <a:rPr lang="fr-FR" dirty="0" err="1" smtClean="0"/>
              <a:t>HydroQuébec</a:t>
            </a:r>
            <a:r>
              <a:rPr lang="fr-FR" dirty="0" smtClean="0"/>
              <a:t>, la ville de Sherbrooke aussi. La ville de Sherbrooke a des centrales hydroélectriques mais elle</a:t>
            </a:r>
            <a:r>
              <a:rPr lang="fr-FR" baseline="0" dirty="0" smtClean="0"/>
              <a:t> achète aussi de l’électricité auprès de HQ. </a:t>
            </a:r>
            <a:r>
              <a:rPr lang="fr-FR" dirty="0" smtClean="0"/>
              <a:t>Donc c’est intéressant de mesurer à quel point la</a:t>
            </a:r>
            <a:r>
              <a:rPr lang="fr-FR" baseline="0" dirty="0" smtClean="0"/>
              <a:t> production d’énergie avec les panneaux solaires peut être considéré. 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97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srgbClr val="3C582D"/>
                </a:solidFill>
              </a:rPr>
              <a:t>Attributs quantitatifs: caractéristiques des panneaux solaires(longueur,</a:t>
            </a:r>
            <a:r>
              <a:rPr lang="fr-FR" baseline="0" dirty="0" smtClean="0">
                <a:solidFill>
                  <a:srgbClr val="3C582D"/>
                </a:solidFill>
              </a:rPr>
              <a:t> largeur, watt, poids)</a:t>
            </a:r>
            <a:r>
              <a:rPr lang="fr-FR" dirty="0" smtClean="0">
                <a:solidFill>
                  <a:srgbClr val="3C582D"/>
                </a:solidFill>
              </a:rPr>
              <a:t>, % superficie dédiée à l’installation, facteur d’utilisation, coûts min/max d’installation, potentiel PV, période d’amortissement, puissance minimale du système, </a:t>
            </a:r>
            <a:r>
              <a:rPr lang="fr-FR" dirty="0" err="1" smtClean="0">
                <a:solidFill>
                  <a:srgbClr val="3C582D"/>
                </a:solidFill>
              </a:rPr>
              <a:t>etc</a:t>
            </a:r>
            <a:r>
              <a:rPr lang="fr-FR" dirty="0" smtClean="0">
                <a:solidFill>
                  <a:srgbClr val="3C582D"/>
                </a:solidFill>
              </a:rPr>
              <a:t>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93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4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63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40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43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97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(Global Commission on the Geopolitics of Energy Transformation, 2019)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Commission on the Geopolitics of Energy Transformation. (2019). </a:t>
            </a:r>
            <a:r>
              <a:rPr lang="en-CA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Geopolitics of the Energy Transformation.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Récupéré sur </a:t>
            </a:r>
            <a:r>
              <a:rPr lang="fr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Geopolitics</a:t>
            </a:r>
            <a:r>
              <a:rPr lang="fr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renewables</a:t>
            </a:r>
            <a:r>
              <a:rPr lang="fr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Organisation: http://geopoliticsofrenewables.org/assets/geopolitics/Reports/wp-content/uploads/2019/01/Global_commission_renewable_energy_2019.pdf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D4409-4729-4BF6-A8CE-D9DD7254DBF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89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99356-3F41-41BA-A3DC-4207CFB0F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E69ED1-3EFC-4C3F-8A9D-B45FB8C7F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1C5FA9-2DD8-4286-8AE7-044681BB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28E6-5997-4C51-9F9D-07F94AA19B94}" type="datetime1">
              <a:rPr lang="en-CA" smtClean="0"/>
              <a:t>4/24/19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991A81-7F45-4F49-9278-A67D9A4E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055BBA-7C0A-409B-863C-52D7D9C1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840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666FE-17C5-4D0B-9149-F6C16016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39C568-DA6B-41FE-8D69-32FC8B612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A21029-4B27-4E68-9004-B73FEDB9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ACF4-1F58-41C1-8627-88B24884E38D}" type="datetime1">
              <a:rPr lang="en-CA" smtClean="0"/>
              <a:t>4/24/19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6B82E-3AE8-4511-BAEE-A0496DA6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A16966-EE6D-4D78-80A6-D8678FA7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56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53E2D7-BCEF-446A-BDEF-706AC859C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A8BC4F-15C1-4E9A-8A56-EE6D12ACC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E9D40-25A0-4282-9FD6-86F435F2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40238-0394-4BCD-B091-A7A9A7272471}" type="datetime1">
              <a:rPr lang="en-CA" smtClean="0"/>
              <a:t>4/24/19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40BD63-11BF-45BB-B964-502361E5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0F56A-497B-4B74-903B-67052802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73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EAFFA-1AAD-449A-AB90-3CAFA5EA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8148AA-64F4-437C-A53D-30EE3362E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BC411E-455F-4AD0-9E3E-F032C7AE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21EED-24E5-44E1-956E-B2DBCCEFD5E4}" type="datetime1">
              <a:rPr lang="en-CA" smtClean="0"/>
              <a:t>4/24/19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A02CFA-7788-43A0-8826-7BE4FC89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F078A-9F6C-46EE-95C2-1E599B05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12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6ADD1-C010-4695-83B6-322E5EF4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22A113-02BA-478D-A139-BDE74E614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D96BC3-86C9-4C19-86BB-514DE913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E83B5-E6D0-4F20-9F0C-CC3694B36394}" type="datetime1">
              <a:rPr lang="en-CA" smtClean="0"/>
              <a:t>4/24/19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B9AE64-CF55-4A44-A2FE-F7B69944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AC2D0-A67F-4511-97CA-1C42EB49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79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5A429-85A1-4BBD-BCAA-1A8A97F7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7B0A1-7BBD-42CE-8457-24F79EA5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C261E1-542C-48CA-BD0F-C1965218F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637551-0FE7-42B5-8151-4AAD4C05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1632-D797-4FF1-BF5F-AE850EE5EA56}" type="datetime1">
              <a:rPr lang="en-CA" smtClean="0"/>
              <a:t>4/24/19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7079F9-A2FA-4FB4-864E-B0003E01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0047B9-0EF1-4B78-B1CA-16242C6F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78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6E5F6-BCF6-4BC2-B42C-43DE6B8C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3E6D9-2CE3-433D-8C4B-00E550C0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D1F5E5-1BC2-45D9-B082-FE4EC0C81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8ED58E-522F-477A-B408-E804C7823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ADCAD59-1328-478C-9437-1C5917FFD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682F8A-DD15-436A-9B38-3FDF7284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21C9-DA9F-4AAA-B84B-79C96568D018}" type="datetime1">
              <a:rPr lang="en-CA" smtClean="0"/>
              <a:t>4/24/19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9035E9-EEAE-48F8-BFD3-4722F346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8D3BD-A990-4A35-8904-F9F199B1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13548-A25B-4E64-9722-161ADE63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D928-69FC-44C8-9FDF-6D67CCA9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3965-A2A1-4DC4-A8FE-21C86CB0CAB5}" type="datetime1">
              <a:rPr lang="en-CA" smtClean="0"/>
              <a:t>4/24/19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B6E4D7-8A7C-4BC1-A14C-FBDAE5ED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A9A70B-F391-46AD-A6F4-F7955FDB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549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9D3CFF1-BF5D-4AB1-BAF7-4345EC63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57D5-070B-4833-9D73-5C859E9C50A4}" type="datetime1">
              <a:rPr lang="en-CA" smtClean="0"/>
              <a:t>4/24/19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BE41BD-4412-4FBD-BFD3-46E231B7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C72CE6-D34C-49D1-A454-7C69D375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28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7BFD2-F4FD-4F08-B447-7A9974B2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9CD15-14A6-483A-B53B-BF1FA2A51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47A172-9597-4048-8A95-1D6056F67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56E0D6-AAE3-43B8-B35B-7EEB041A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986E-63A1-4521-8CD0-20DE54B81DF4}" type="datetime1">
              <a:rPr lang="en-CA" smtClean="0"/>
              <a:t>4/24/19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C7E314-569C-4389-8968-8364D675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CD5D7-A427-47D9-8B6F-2095DBBF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5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85933-3F85-4A81-AB48-AB53BDD5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3859B8-389C-4B48-A4F3-11D943CED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8D65A3-4FA3-4605-99A3-E17751DD2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3B98D8-C91B-46F3-BB3E-46355BED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454D2-436D-4867-A6B5-AA82B5548399}" type="datetime1">
              <a:rPr lang="en-CA" smtClean="0"/>
              <a:t>4/24/19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D0F64-47B8-42A6-BDBE-1BA1956A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F657BA-954A-434D-8BCA-86FF4E12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65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EA0529-50EB-459D-BDC6-9BE33C8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7062F7-94CC-41B7-9118-F191EA2C3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C2787-ECA5-461A-9F38-1723351B1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F820-D17B-457E-864D-79B0F1437387}" type="datetime1">
              <a:rPr lang="en-CA" smtClean="0"/>
              <a:t>4/24/19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0DA2CA-09B9-4625-9EA3-3B8DC3DCC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8CBB43-2F64-42F1-9137-29DA380DD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0FDA8-C380-487C-8262-56859A965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4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here.com/free-cliparts/farming-simulator-17-summer-season-autumn-clip-art-vector-cartoon-sun-112707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854FBCAA-DCC3-434B-BAB8-DD694D865772}"/>
              </a:ext>
            </a:extLst>
          </p:cNvPr>
          <p:cNvSpPr/>
          <p:nvPr/>
        </p:nvSpPr>
        <p:spPr>
          <a:xfrm>
            <a:off x="-333880" y="3379708"/>
            <a:ext cx="12725578" cy="1919767"/>
          </a:xfrm>
          <a:prstGeom prst="roundRect">
            <a:avLst/>
          </a:prstGeom>
          <a:solidFill>
            <a:srgbClr val="A92BFD">
              <a:alpha val="8470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CA" dirty="0"/>
          </a:p>
          <a:p>
            <a:pPr algn="r"/>
            <a:endParaRPr lang="fr-C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C5000F-CD38-4B2E-A89F-BFD7BEA9FDEF}"/>
              </a:ext>
            </a:extLst>
          </p:cNvPr>
          <p:cNvSpPr txBox="1"/>
          <p:nvPr/>
        </p:nvSpPr>
        <p:spPr>
          <a:xfrm>
            <a:off x="4540469" y="609850"/>
            <a:ext cx="7210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b="1" dirty="0" smtClean="0">
                <a:solidFill>
                  <a:srgbClr val="587643"/>
                </a:solidFill>
              </a:rPr>
              <a:t>Projet de session</a:t>
            </a:r>
            <a:endParaRPr lang="fr-CA" sz="3200" b="1" dirty="0" smtClean="0">
              <a:solidFill>
                <a:srgbClr val="587643"/>
              </a:solidFill>
            </a:endParaRP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4461D03B-B848-463B-BD2F-1076B5EB669E}"/>
              </a:ext>
            </a:extLst>
          </p:cNvPr>
          <p:cNvSpPr txBox="1">
            <a:spLocks/>
          </p:cNvSpPr>
          <p:nvPr/>
        </p:nvSpPr>
        <p:spPr>
          <a:xfrm>
            <a:off x="2606566" y="2073782"/>
            <a:ext cx="9144000" cy="6714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A" sz="1800" dirty="0" smtClean="0">
                <a:solidFill>
                  <a:srgbClr val="587643"/>
                </a:solidFill>
              </a:rPr>
              <a:t>Hiver 2019 –GAE 702</a:t>
            </a:r>
            <a:endParaRPr lang="fr-CA" sz="1800" dirty="0">
              <a:solidFill>
                <a:srgbClr val="587643"/>
              </a:solidFill>
            </a:endParaRPr>
          </a:p>
          <a:p>
            <a:pPr algn="r"/>
            <a:r>
              <a:rPr lang="fr-CA" sz="1800" dirty="0">
                <a:solidFill>
                  <a:srgbClr val="587643"/>
                </a:solidFill>
              </a:rPr>
              <a:t>Université de Sherbrooke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CC2DB85-391B-4840-843A-FA0C218E833F}"/>
              </a:ext>
            </a:extLst>
          </p:cNvPr>
          <p:cNvSpPr txBox="1">
            <a:spLocks/>
          </p:cNvSpPr>
          <p:nvPr/>
        </p:nvSpPr>
        <p:spPr>
          <a:xfrm>
            <a:off x="3891280" y="5933983"/>
            <a:ext cx="7859286" cy="3566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A" sz="1800" dirty="0">
                <a:solidFill>
                  <a:srgbClr val="587643"/>
                </a:solidFill>
              </a:rPr>
              <a:t> Par : </a:t>
            </a:r>
            <a:r>
              <a:rPr lang="fr-CA" sz="1800" dirty="0" smtClean="0">
                <a:solidFill>
                  <a:srgbClr val="587643"/>
                </a:solidFill>
              </a:rPr>
              <a:t>Vincent </a:t>
            </a:r>
            <a:r>
              <a:rPr lang="fr-CA" sz="1800" dirty="0">
                <a:solidFill>
                  <a:srgbClr val="587643"/>
                </a:solidFill>
              </a:rPr>
              <a:t>le Falher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0470" y="3781307"/>
            <a:ext cx="7464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Analyse </a:t>
            </a:r>
            <a:r>
              <a:rPr lang="fr-FR" sz="3200" b="1" dirty="0" smtClean="0">
                <a:solidFill>
                  <a:schemeClr val="bg1"/>
                </a:solidFill>
              </a:rPr>
              <a:t>du potentiel </a:t>
            </a:r>
            <a:r>
              <a:rPr lang="fr-FR" sz="3200" b="1" dirty="0">
                <a:solidFill>
                  <a:schemeClr val="bg1"/>
                </a:solidFill>
              </a:rPr>
              <a:t>d’énergie </a:t>
            </a:r>
            <a:r>
              <a:rPr lang="fr-FR" sz="3200" b="1" dirty="0" smtClean="0">
                <a:solidFill>
                  <a:schemeClr val="bg1"/>
                </a:solidFill>
              </a:rPr>
              <a:t>photovoltaïque à </a:t>
            </a:r>
            <a:r>
              <a:rPr lang="fr-FR" sz="3200" b="1" dirty="0">
                <a:solidFill>
                  <a:schemeClr val="bg1"/>
                </a:solidFill>
              </a:rPr>
              <a:t>la ville </a:t>
            </a:r>
            <a:r>
              <a:rPr lang="fr-FR" sz="3200" b="1" dirty="0" smtClean="0">
                <a:solidFill>
                  <a:schemeClr val="bg1"/>
                </a:solidFill>
              </a:rPr>
              <a:t>de Sherbrooke</a:t>
            </a: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4" y="208548"/>
            <a:ext cx="2682723" cy="271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Annexe: </a:t>
            </a:r>
            <a:r>
              <a:rPr lang="en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Comparaison</a:t>
            </a:r>
            <a:r>
              <a:rPr lang="en-CA" sz="32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CA" sz="32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567" y="6431476"/>
            <a:ext cx="2972833" cy="148938"/>
          </a:xfrm>
        </p:spPr>
        <p:txBody>
          <a:bodyPr/>
          <a:lstStyle/>
          <a:p>
            <a:r>
              <a:rPr lang="en-CA" dirty="0" smtClean="0"/>
              <a:t>1 </a:t>
            </a:r>
            <a:r>
              <a:rPr lang="en-CA" dirty="0"/>
              <a:t>http://www.energybc.ca/converter.html</a:t>
            </a:r>
          </a:p>
        </p:txBody>
      </p:sp>
      <p:pic>
        <p:nvPicPr>
          <p:cNvPr id="1026" name="Picture 2" descr="http://www.energybc.ca/images/usage/comparison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43534"/>
            <a:ext cx="112395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9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2F6C0B-A357-4046-BF76-18708ECF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11</a:t>
            </a:fld>
            <a:endParaRPr lang="en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F185-7879-459D-8DF9-53C0B38E486E}"/>
              </a:ext>
            </a:extLst>
          </p:cNvPr>
          <p:cNvSpPr txBox="1"/>
          <p:nvPr/>
        </p:nvSpPr>
        <p:spPr>
          <a:xfrm>
            <a:off x="415635" y="1397848"/>
            <a:ext cx="11139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3C582D"/>
                </a:solidFill>
                <a:hlinkClick r:id="rId3"/>
              </a:rPr>
              <a:t>https://</a:t>
            </a:r>
            <a:r>
              <a:rPr lang="fr-CA" dirty="0" smtClean="0">
                <a:solidFill>
                  <a:srgbClr val="3C582D"/>
                </a:solidFill>
                <a:hlinkClick r:id="rId3"/>
              </a:rPr>
              <a:t>www.uihere.com/free-cliparts/farming-simulator-17-summer-season-autumn-clip-art-vector-cartoon-sun-1127073</a:t>
            </a:r>
            <a:r>
              <a:rPr lang="fr-CA" dirty="0" smtClean="0">
                <a:solidFill>
                  <a:srgbClr val="3C582D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rgbClr val="3C582D"/>
                </a:solidFill>
              </a:rPr>
              <a:t>Global </a:t>
            </a:r>
            <a:r>
              <a:rPr lang="en-CA" dirty="0">
                <a:solidFill>
                  <a:srgbClr val="3C582D"/>
                </a:solidFill>
              </a:rPr>
              <a:t>Commission on the Geopolitics of Energy Transformation. (2019). The Geopolitics of the Energy Transformation. </a:t>
            </a:r>
            <a:r>
              <a:rPr lang="en-CA" dirty="0" err="1">
                <a:solidFill>
                  <a:srgbClr val="3C582D"/>
                </a:solidFill>
              </a:rPr>
              <a:t>Récupéré</a:t>
            </a:r>
            <a:r>
              <a:rPr lang="en-CA" dirty="0">
                <a:solidFill>
                  <a:srgbClr val="3C582D"/>
                </a:solidFill>
              </a:rPr>
              <a:t> sur Geopolitics of renewables Organisation: http://geopoliticsofrenewables.org/assets/geopolitics/Reports/wp-content/uploads/2019/01/Global_commission_renewable_energy_2019.pdf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A" dirty="0" smtClean="0">
              <a:solidFill>
                <a:srgbClr val="3C582D"/>
              </a:solidFill>
            </a:endParaRPr>
          </a:p>
          <a:p>
            <a:pPr>
              <a:lnSpc>
                <a:spcPct val="150000"/>
              </a:lnSpc>
            </a:pPr>
            <a:endParaRPr lang="fr-CA" dirty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0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LA PRÉSENTATION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1CDEDB-6959-4200-95E9-69D0B8F8447B}"/>
              </a:ext>
            </a:extLst>
          </p:cNvPr>
          <p:cNvSpPr txBox="1"/>
          <p:nvPr/>
        </p:nvSpPr>
        <p:spPr>
          <a:xfrm>
            <a:off x="562858" y="1656080"/>
            <a:ext cx="728828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A" sz="2400" dirty="0" smtClean="0">
                <a:solidFill>
                  <a:srgbClr val="3C582D"/>
                </a:solidFill>
              </a:rPr>
              <a:t>Présentation de la problématique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A" sz="2400" dirty="0" smtClean="0">
                <a:solidFill>
                  <a:srgbClr val="3C582D"/>
                </a:solidFill>
              </a:rPr>
              <a:t>Méthodologie</a:t>
            </a:r>
            <a:endParaRPr lang="fr-CA" sz="2400" dirty="0">
              <a:solidFill>
                <a:srgbClr val="3C582D"/>
              </a:solidFill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A" sz="2400" dirty="0" smtClean="0">
                <a:solidFill>
                  <a:srgbClr val="3C582D"/>
                </a:solidFill>
              </a:rPr>
              <a:t>Analyse des résultats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A" sz="2400" dirty="0" smtClean="0">
                <a:solidFill>
                  <a:srgbClr val="3C582D"/>
                </a:solidFill>
              </a:rPr>
              <a:t>Conclusion</a:t>
            </a:r>
            <a:endParaRPr lang="fr-CA" sz="2400" dirty="0">
              <a:solidFill>
                <a:srgbClr val="3C582D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F59A64-3483-40BC-B7E5-2CE3FF92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006172F-3751-468C-BB52-1F769F556DB7}"/>
              </a:ext>
            </a:extLst>
          </p:cNvPr>
          <p:cNvSpPr txBox="1"/>
          <p:nvPr/>
        </p:nvSpPr>
        <p:spPr>
          <a:xfrm>
            <a:off x="499287" y="1463324"/>
            <a:ext cx="10168713" cy="458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fr-FR" sz="2200" b="1" dirty="0">
                <a:solidFill>
                  <a:srgbClr val="3C582D"/>
                </a:solidFill>
              </a:rPr>
              <a:t>La Ville de Sherbrooke, avec son propre service de distribution d’électricité, cherche constamment à baisser ses acquisitions d’électricité d’Hydro-Québec. Une analyse des potentiels d’énergie solaire pourrait aider </a:t>
            </a:r>
            <a:r>
              <a:rPr lang="fr-FR" sz="2200" b="1" dirty="0" smtClean="0">
                <a:solidFill>
                  <a:srgbClr val="3C582D"/>
                </a:solidFill>
              </a:rPr>
              <a:t>les citoyens </a:t>
            </a:r>
            <a:r>
              <a:rPr lang="fr-FR" sz="2200" b="1" dirty="0">
                <a:solidFill>
                  <a:srgbClr val="3C582D"/>
                </a:solidFill>
              </a:rPr>
              <a:t>et </a:t>
            </a:r>
            <a:r>
              <a:rPr lang="fr-FR" sz="2200" b="1" dirty="0" smtClean="0">
                <a:solidFill>
                  <a:srgbClr val="3C582D"/>
                </a:solidFill>
              </a:rPr>
              <a:t>Hydro-Sherbrooke </a:t>
            </a:r>
            <a:r>
              <a:rPr lang="fr-FR" sz="2200" b="1" dirty="0">
                <a:solidFill>
                  <a:srgbClr val="3C582D"/>
                </a:solidFill>
              </a:rPr>
              <a:t>à implanter des panneaux photovoltaïques </a:t>
            </a:r>
            <a:r>
              <a:rPr lang="fr-FR" sz="2200" b="1" dirty="0" smtClean="0">
                <a:solidFill>
                  <a:srgbClr val="3C582D"/>
                </a:solidFill>
              </a:rPr>
              <a:t>pour </a:t>
            </a:r>
            <a:r>
              <a:rPr lang="fr-FR" sz="2200" b="1" dirty="0">
                <a:solidFill>
                  <a:srgbClr val="3C582D"/>
                </a:solidFill>
              </a:rPr>
              <a:t>accompagner ses achats d’énergie à HQ.</a:t>
            </a:r>
            <a:endParaRPr lang="fr-FR" sz="2200" b="1" dirty="0" smtClean="0">
              <a:solidFill>
                <a:srgbClr val="3C582D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fr-FR" sz="2200" b="1" dirty="0">
              <a:solidFill>
                <a:srgbClr val="3C582D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fr-FR" sz="2200" b="1" dirty="0" smtClean="0">
                <a:solidFill>
                  <a:srgbClr val="3C582D"/>
                </a:solidFill>
              </a:rPr>
              <a:t>Mots </a:t>
            </a:r>
            <a:r>
              <a:rPr lang="fr-FR" sz="2200" b="1" dirty="0">
                <a:solidFill>
                  <a:srgbClr val="3C582D"/>
                </a:solidFill>
              </a:rPr>
              <a:t>clés</a:t>
            </a:r>
            <a:r>
              <a:rPr lang="fr-FR" sz="2200" dirty="0">
                <a:solidFill>
                  <a:srgbClr val="3C582D"/>
                </a:solidFill>
              </a:rPr>
              <a:t> : </a:t>
            </a:r>
          </a:p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fr-FR" sz="2000" dirty="0" smtClean="0">
                <a:solidFill>
                  <a:srgbClr val="3C582D"/>
                </a:solidFill>
              </a:rPr>
              <a:t>électricité; solaire</a:t>
            </a:r>
            <a:r>
              <a:rPr lang="fr-FR" sz="2000" dirty="0">
                <a:solidFill>
                  <a:srgbClr val="3C582D"/>
                </a:solidFill>
              </a:rPr>
              <a:t>; photovoltaïques (</a:t>
            </a:r>
            <a:r>
              <a:rPr lang="fr-FR" sz="2000" dirty="0" smtClean="0">
                <a:solidFill>
                  <a:srgbClr val="3C582D"/>
                </a:solidFill>
              </a:rPr>
              <a:t>PV); panneaux solaires, PV; cellule PV; système PV; potentiel PV; facteur d’utilisation; coût de l’énergie; puissance en kW; énergie en kW/h.</a:t>
            </a:r>
          </a:p>
          <a:p>
            <a:pPr marL="457200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fr-FR" sz="2000" dirty="0">
              <a:solidFill>
                <a:srgbClr val="3C582D"/>
              </a:solidFill>
            </a:endParaRPr>
          </a:p>
          <a:p>
            <a:pPr marL="457200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fr-FR" sz="2000" dirty="0" smtClean="0">
              <a:solidFill>
                <a:srgbClr val="3C582D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de la problématique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7C3782-A4D0-4EC6-BC73-BF6D681A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2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41" y="208548"/>
            <a:ext cx="933088" cy="9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30FDA8-C380-487C-8262-56859A965823}" type="slidenum">
              <a:rPr lang="en-CA" smtClean="0"/>
              <a:t>3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6" y="0"/>
            <a:ext cx="10647948" cy="646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6" y="0"/>
            <a:ext cx="10647948" cy="646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430" y="755846"/>
            <a:ext cx="933088" cy="9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0" y="572630"/>
            <a:ext cx="2024200" cy="2047521"/>
          </a:xfrm>
          <a:prstGeom prst="rect">
            <a:avLst/>
          </a:prstGeom>
        </p:spPr>
      </p:pic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854FBCAA-DCC3-434B-BAB8-DD694D865772}"/>
              </a:ext>
            </a:extLst>
          </p:cNvPr>
          <p:cNvSpPr/>
          <p:nvPr/>
        </p:nvSpPr>
        <p:spPr>
          <a:xfrm>
            <a:off x="-333880" y="3379708"/>
            <a:ext cx="12725578" cy="191976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CA" dirty="0"/>
          </a:p>
          <a:p>
            <a:pPr algn="r"/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644610-C660-45F9-B3FA-183EE5A6FD53}"/>
              </a:ext>
            </a:extLst>
          </p:cNvPr>
          <p:cNvSpPr txBox="1"/>
          <p:nvPr/>
        </p:nvSpPr>
        <p:spPr>
          <a:xfrm>
            <a:off x="3576296" y="3847673"/>
            <a:ext cx="5039408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CA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</a:t>
            </a:r>
            <a:endParaRPr lang="fr-CA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4CC55B-1A27-413B-909E-FDD35467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Méthodologie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7320" y="1508275"/>
            <a:ext cx="10856480" cy="4351338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Recherche et collecte des données;</a:t>
            </a: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Création </a:t>
            </a:r>
            <a:r>
              <a:rPr lang="fr-FR" sz="2000" dirty="0">
                <a:solidFill>
                  <a:srgbClr val="3C582D"/>
                </a:solidFill>
              </a:rPr>
              <a:t>de la zone d’étude avec le </a:t>
            </a:r>
            <a:r>
              <a:rPr lang="fr-FR" sz="2000" dirty="0" err="1" smtClean="0">
                <a:solidFill>
                  <a:srgbClr val="3C582D"/>
                </a:solidFill>
              </a:rPr>
              <a:t>ModelBuilder</a:t>
            </a:r>
            <a:r>
              <a:rPr lang="fr-FR" sz="2000" dirty="0" smtClean="0">
                <a:solidFill>
                  <a:srgbClr val="3C582D"/>
                </a:solidFill>
              </a:rPr>
              <a:t> </a:t>
            </a:r>
            <a:r>
              <a:rPr lang="fr-FR" sz="2000" dirty="0">
                <a:solidFill>
                  <a:srgbClr val="3C582D"/>
                </a:solidFill>
              </a:rPr>
              <a:t>de </a:t>
            </a:r>
            <a:r>
              <a:rPr lang="fr-FR" sz="2000" dirty="0" err="1" smtClean="0">
                <a:solidFill>
                  <a:srgbClr val="3C582D"/>
                </a:solidFill>
              </a:rPr>
              <a:t>ArcGIS</a:t>
            </a:r>
            <a:r>
              <a:rPr lang="fr-FR" sz="2000" dirty="0" smtClean="0">
                <a:solidFill>
                  <a:srgbClr val="3C582D"/>
                </a:solidFill>
              </a:rPr>
              <a:t>:</a:t>
            </a:r>
            <a:endParaRPr lang="fr-FR" sz="2000" dirty="0">
              <a:solidFill>
                <a:srgbClr val="3C582D"/>
              </a:solidFill>
            </a:endParaRP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Arrondissement;</a:t>
            </a:r>
            <a:endParaRPr lang="fr-FR" dirty="0">
              <a:solidFill>
                <a:srgbClr val="3C582D"/>
              </a:solidFill>
            </a:endParaRP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Zone </a:t>
            </a:r>
            <a:r>
              <a:rPr lang="fr-FR" dirty="0" smtClean="0">
                <a:solidFill>
                  <a:srgbClr val="3C582D"/>
                </a:solidFill>
              </a:rPr>
              <a:t>urbaine;</a:t>
            </a:r>
            <a:endParaRPr lang="fr-FR" dirty="0">
              <a:solidFill>
                <a:srgbClr val="3C582D"/>
              </a:solidFill>
            </a:endParaRP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Bâtiments;</a:t>
            </a:r>
            <a:endParaRPr lang="fr-FR" dirty="0">
              <a:solidFill>
                <a:srgbClr val="3C582D"/>
              </a:solidFill>
            </a:endParaRPr>
          </a:p>
          <a:p>
            <a:pPr marL="1828800" lvl="3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3C582D"/>
                </a:solidFill>
              </a:rPr>
              <a:t>Ajout de l’attribut </a:t>
            </a:r>
            <a:r>
              <a:rPr lang="fr-FR" sz="2000" dirty="0" smtClean="0">
                <a:solidFill>
                  <a:srgbClr val="3C582D"/>
                </a:solidFill>
              </a:rPr>
              <a:t>« area » </a:t>
            </a:r>
            <a:r>
              <a:rPr lang="fr-FR" sz="2000" dirty="0">
                <a:solidFill>
                  <a:srgbClr val="3C582D"/>
                </a:solidFill>
              </a:rPr>
              <a:t>en m</a:t>
            </a:r>
            <a:r>
              <a:rPr lang="fr-FR" sz="2000" baseline="30000" dirty="0">
                <a:solidFill>
                  <a:srgbClr val="3C582D"/>
                </a:solidFill>
              </a:rPr>
              <a:t>2</a:t>
            </a:r>
            <a:r>
              <a:rPr lang="fr-FR" sz="2000" dirty="0">
                <a:solidFill>
                  <a:srgbClr val="3C582D"/>
                </a:solidFill>
              </a:rPr>
              <a:t> pour chaque bâtiment;</a:t>
            </a:r>
          </a:p>
          <a:p>
            <a:pPr marL="1828800" lvl="3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3C582D"/>
                </a:solidFill>
              </a:rPr>
              <a:t>Ancrage </a:t>
            </a:r>
            <a:r>
              <a:rPr lang="fr-FR" sz="2000" dirty="0" smtClean="0">
                <a:solidFill>
                  <a:srgbClr val="3C582D"/>
                </a:solidFill>
              </a:rPr>
              <a:t>d’adresse;</a:t>
            </a:r>
            <a:endParaRPr lang="fr-FR" sz="2000" dirty="0">
              <a:solidFill>
                <a:srgbClr val="3C582D"/>
              </a:solidFill>
            </a:endParaRPr>
          </a:p>
          <a:p>
            <a:endParaRPr lang="en-CA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5</a:t>
            </a:fld>
            <a:endParaRPr lang="en-CA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4" y="4371630"/>
            <a:ext cx="10856480" cy="21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Méthodologie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97320" y="1508275"/>
            <a:ext cx="10856480" cy="4351338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3C582D"/>
                </a:solidFill>
              </a:rPr>
              <a:t>Base de données </a:t>
            </a:r>
            <a:r>
              <a:rPr lang="fr-FR" sz="2000" dirty="0" err="1">
                <a:solidFill>
                  <a:srgbClr val="3C582D"/>
                </a:solidFill>
              </a:rPr>
              <a:t>postgreSQL</a:t>
            </a:r>
            <a:r>
              <a:rPr lang="fr-FR" sz="2000" dirty="0">
                <a:solidFill>
                  <a:srgbClr val="3C582D"/>
                </a:solidFill>
              </a:rPr>
              <a:t> avec extension </a:t>
            </a:r>
            <a:r>
              <a:rPr lang="fr-FR" sz="2000" dirty="0" err="1" smtClean="0">
                <a:solidFill>
                  <a:srgbClr val="3C582D"/>
                </a:solidFill>
              </a:rPr>
              <a:t>postGIS</a:t>
            </a:r>
            <a:r>
              <a:rPr lang="fr-FR" sz="2000" dirty="0" smtClean="0">
                <a:solidFill>
                  <a:srgbClr val="3C582D"/>
                </a:solidFill>
              </a:rPr>
              <a:t>: </a:t>
            </a:r>
            <a:endParaRPr lang="fr-FR" sz="2000" dirty="0">
              <a:solidFill>
                <a:srgbClr val="3C582D"/>
              </a:solidFill>
            </a:endParaRP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Polygone de la zone </a:t>
            </a:r>
            <a:r>
              <a:rPr lang="fr-FR" dirty="0" smtClean="0">
                <a:solidFill>
                  <a:srgbClr val="3C582D"/>
                </a:solidFill>
              </a:rPr>
              <a:t>d’étude;</a:t>
            </a:r>
            <a:endParaRPr lang="fr-FR" dirty="0">
              <a:solidFill>
                <a:srgbClr val="3C582D"/>
              </a:solidFill>
            </a:endParaRP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Polygones </a:t>
            </a:r>
            <a:r>
              <a:rPr lang="fr-FR" dirty="0">
                <a:solidFill>
                  <a:srgbClr val="3C582D"/>
                </a:solidFill>
              </a:rPr>
              <a:t>des </a:t>
            </a:r>
            <a:r>
              <a:rPr lang="fr-FR" dirty="0" smtClean="0">
                <a:solidFill>
                  <a:srgbClr val="3C582D"/>
                </a:solidFill>
              </a:rPr>
              <a:t>bâtiments;</a:t>
            </a:r>
            <a:endParaRPr lang="fr-FR" dirty="0">
              <a:solidFill>
                <a:srgbClr val="3C582D"/>
              </a:solidFill>
            </a:endParaRP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Attributs </a:t>
            </a:r>
            <a:r>
              <a:rPr lang="fr-FR" dirty="0" smtClean="0">
                <a:solidFill>
                  <a:srgbClr val="3C582D"/>
                </a:solidFill>
              </a:rPr>
              <a:t>quantitatifs: caractéristiques </a:t>
            </a:r>
            <a:r>
              <a:rPr lang="fr-FR" dirty="0">
                <a:solidFill>
                  <a:srgbClr val="3C582D"/>
                </a:solidFill>
              </a:rPr>
              <a:t>des panneaux solaires, facteur </a:t>
            </a:r>
            <a:r>
              <a:rPr lang="fr-FR" dirty="0" smtClean="0">
                <a:solidFill>
                  <a:srgbClr val="3C582D"/>
                </a:solidFill>
              </a:rPr>
              <a:t>d’utilisation</a:t>
            </a:r>
            <a:r>
              <a:rPr lang="fr-FR" dirty="0">
                <a:solidFill>
                  <a:srgbClr val="3C582D"/>
                </a:solidFill>
              </a:rPr>
              <a:t>, % </a:t>
            </a:r>
            <a:r>
              <a:rPr lang="fr-FR" dirty="0" smtClean="0">
                <a:solidFill>
                  <a:srgbClr val="3C582D"/>
                </a:solidFill>
              </a:rPr>
              <a:t>superficie dédiée aux panneaux, coûts min/max d’installation, potentiel PV, période d’amortissement, puissance minimale du système, </a:t>
            </a:r>
            <a:r>
              <a:rPr lang="fr-FR" dirty="0" err="1" smtClean="0">
                <a:solidFill>
                  <a:srgbClr val="3C582D"/>
                </a:solidFill>
              </a:rPr>
              <a:t>etc</a:t>
            </a:r>
            <a:r>
              <a:rPr lang="fr-FR" dirty="0" smtClean="0">
                <a:solidFill>
                  <a:srgbClr val="3C582D"/>
                </a:solidFill>
              </a:rPr>
              <a:t>;</a:t>
            </a:r>
            <a:endParaRPr lang="fr-FR" dirty="0">
              <a:solidFill>
                <a:srgbClr val="3C582D"/>
              </a:solidFill>
            </a:endParaRP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3C582D"/>
                </a:solidFill>
              </a:rPr>
              <a:t>Vues SQL</a:t>
            </a: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Nombre de </a:t>
            </a:r>
            <a:r>
              <a:rPr lang="fr-FR" dirty="0" smtClean="0">
                <a:solidFill>
                  <a:srgbClr val="3C582D"/>
                </a:solidFill>
              </a:rPr>
              <a:t>panneaux =&gt; capacité </a:t>
            </a:r>
            <a:r>
              <a:rPr lang="fr-FR" dirty="0" smtClean="0">
                <a:solidFill>
                  <a:srgbClr val="3C582D"/>
                </a:solidFill>
              </a:rPr>
              <a:t>du système </a:t>
            </a:r>
            <a:r>
              <a:rPr lang="fr-FR" dirty="0" smtClean="0">
                <a:solidFill>
                  <a:srgbClr val="3C582D"/>
                </a:solidFill>
              </a:rPr>
              <a:t>PV =&gt; énergie potentielle =&gt; coût installation =&gt; coût </a:t>
            </a:r>
            <a:r>
              <a:rPr lang="fr-FR" dirty="0" smtClean="0">
                <a:solidFill>
                  <a:srgbClr val="3C582D"/>
                </a:solidFill>
              </a:rPr>
              <a:t>de l’énergie</a:t>
            </a:r>
            <a:endParaRPr lang="fr-FR" dirty="0">
              <a:solidFill>
                <a:srgbClr val="3C582D"/>
              </a:solidFill>
            </a:endParaRP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3C582D"/>
                </a:solidFill>
              </a:rPr>
              <a:t>Classification et présentation dans QGIS</a:t>
            </a:r>
          </a:p>
          <a:p>
            <a:endParaRPr lang="en-CA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5" descr="nodes - How to draw clipart icons in tikz? - TeX - LaTeX ...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51" y="1542558"/>
            <a:ext cx="1090862" cy="1090862"/>
          </a:xfrm>
          <a:prstGeom prst="rect">
            <a:avLst/>
          </a:prstGeom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09447" y="1653798"/>
            <a:ext cx="1533475" cy="1025593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90" y="5271901"/>
            <a:ext cx="2007260" cy="10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Améliorations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7</a:t>
            </a:fld>
            <a:endParaRPr lang="en-CA"/>
          </a:p>
        </p:txBody>
      </p:sp>
      <p:sp>
        <p:nvSpPr>
          <p:cNvPr id="9" name="ZoneTexte 5">
            <a:extLst>
              <a:ext uri="{FF2B5EF4-FFF2-40B4-BE49-F238E27FC236}">
                <a16:creationId xmlns:a16="http://schemas.microsoft.com/office/drawing/2014/main" id="{2006172F-3751-468C-BB52-1F769F556DB7}"/>
              </a:ext>
            </a:extLst>
          </p:cNvPr>
          <p:cNvSpPr txBox="1"/>
          <p:nvPr/>
        </p:nvSpPr>
        <p:spPr>
          <a:xfrm>
            <a:off x="499287" y="1463324"/>
            <a:ext cx="10168713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Superficie potentielle de la surface hôte d’installation grâce aux données LIDAR;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Rôles des bâtiments pour déterminer le type de panneaux installés (résidentiel vs commercial</a:t>
            </a:r>
            <a:r>
              <a:rPr lang="fr-FR" sz="2000" dirty="0" smtClean="0">
                <a:solidFill>
                  <a:srgbClr val="3C582D"/>
                </a:solidFill>
              </a:rPr>
              <a:t>)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S’assurer des calculs (potentiel énergie, coût de l’énergie $/KWh);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Intégrer des variables dans le </a:t>
            </a:r>
            <a:r>
              <a:rPr lang="fr-FR" sz="2000" dirty="0" err="1" smtClean="0">
                <a:solidFill>
                  <a:srgbClr val="3C582D"/>
                </a:solidFill>
              </a:rPr>
              <a:t>ModelBuilder</a:t>
            </a:r>
            <a:r>
              <a:rPr lang="fr-FR" sz="2000" dirty="0" smtClean="0">
                <a:solidFill>
                  <a:srgbClr val="3C582D"/>
                </a:solidFill>
              </a:rPr>
              <a:t>;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err="1" smtClean="0">
                <a:solidFill>
                  <a:srgbClr val="3C582D"/>
                </a:solidFill>
              </a:rPr>
              <a:t>ModelBuilder</a:t>
            </a:r>
            <a:r>
              <a:rPr lang="fr-FR" sz="2000" dirty="0" smtClean="0">
                <a:solidFill>
                  <a:srgbClr val="3C582D"/>
                </a:solidFill>
              </a:rPr>
              <a:t> plus évolué;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Déploiement derrière un </a:t>
            </a:r>
            <a:r>
              <a:rPr lang="fr-FR" sz="2000" dirty="0" err="1" smtClean="0">
                <a:solidFill>
                  <a:srgbClr val="3C582D"/>
                </a:solidFill>
              </a:rPr>
              <a:t>géoserveur</a:t>
            </a:r>
            <a:r>
              <a:rPr lang="fr-FR" sz="2000" dirty="0" smtClean="0">
                <a:solidFill>
                  <a:srgbClr val="3C582D"/>
                </a:solidFill>
              </a:rPr>
              <a:t>;</a:t>
            </a:r>
          </a:p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2000" dirty="0" smtClean="0">
                <a:solidFill>
                  <a:srgbClr val="3C582D"/>
                </a:solidFill>
              </a:rPr>
              <a:t>Permet d’évaluer le </a:t>
            </a:r>
            <a:r>
              <a:rPr lang="fr-FR" sz="2000" smtClean="0">
                <a:solidFill>
                  <a:srgbClr val="3C582D"/>
                </a:solidFill>
              </a:rPr>
              <a:t>potentiel PV selon </a:t>
            </a:r>
            <a:r>
              <a:rPr lang="fr-FR" sz="2000" dirty="0" smtClean="0">
                <a:solidFill>
                  <a:srgbClr val="3C582D"/>
                </a:solidFill>
              </a:rPr>
              <a:t>l’évolution </a:t>
            </a:r>
            <a:r>
              <a:rPr lang="fr-FR" sz="2000" smtClean="0">
                <a:solidFill>
                  <a:srgbClr val="3C582D"/>
                </a:solidFill>
              </a:rPr>
              <a:t>des coûts;</a:t>
            </a:r>
            <a:endParaRPr lang="fr-FR" sz="2000" dirty="0" smtClean="0">
              <a:solidFill>
                <a:srgbClr val="3C5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006172F-3751-468C-BB52-1F769F556DB7}"/>
              </a:ext>
            </a:extLst>
          </p:cNvPr>
          <p:cNvSpPr txBox="1"/>
          <p:nvPr/>
        </p:nvSpPr>
        <p:spPr>
          <a:xfrm>
            <a:off x="499287" y="1463324"/>
            <a:ext cx="10168713" cy="497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Watt : Un watt (W) correspond à la puissance d’une machine qui a la capacité de fournir un joule toutes les secondes</a:t>
            </a:r>
            <a:r>
              <a:rPr lang="fr-FR" baseline="30000" dirty="0" smtClean="0">
                <a:solidFill>
                  <a:srgbClr val="3C582D"/>
                </a:solidFill>
              </a:rPr>
              <a:t>(1)</a:t>
            </a:r>
            <a:r>
              <a:rPr lang="fr-FR" dirty="0" smtClean="0">
                <a:solidFill>
                  <a:srgbClr val="3C582D"/>
                </a:solidFill>
              </a:rPr>
              <a:t>;</a:t>
            </a: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Joule : Le </a:t>
            </a:r>
            <a:r>
              <a:rPr lang="fr-FR" dirty="0">
                <a:solidFill>
                  <a:srgbClr val="3C582D"/>
                </a:solidFill>
              </a:rPr>
              <a:t>joule </a:t>
            </a:r>
            <a:r>
              <a:rPr lang="fr-FR" dirty="0" smtClean="0">
                <a:solidFill>
                  <a:srgbClr val="3C582D"/>
                </a:solidFill>
              </a:rPr>
              <a:t>(J</a:t>
            </a:r>
            <a:r>
              <a:rPr lang="fr-FR" dirty="0">
                <a:solidFill>
                  <a:srgbClr val="3C582D"/>
                </a:solidFill>
              </a:rPr>
              <a:t>) est une unité </a:t>
            </a:r>
            <a:r>
              <a:rPr lang="fr-FR" dirty="0" smtClean="0">
                <a:solidFill>
                  <a:srgbClr val="3C582D"/>
                </a:solidFill>
              </a:rPr>
              <a:t>pour </a:t>
            </a:r>
            <a:r>
              <a:rPr lang="fr-FR" dirty="0">
                <a:solidFill>
                  <a:srgbClr val="3C582D"/>
                </a:solidFill>
              </a:rPr>
              <a:t>quantifier l'énergie, le travail et la quantité de </a:t>
            </a:r>
            <a:r>
              <a:rPr lang="fr-FR" dirty="0" smtClean="0">
                <a:solidFill>
                  <a:srgbClr val="3C582D"/>
                </a:solidFill>
              </a:rPr>
              <a:t>chaleur</a:t>
            </a:r>
            <a:r>
              <a:rPr lang="fr-FR" baseline="30000" dirty="0" smtClean="0">
                <a:solidFill>
                  <a:srgbClr val="3C582D"/>
                </a:solidFill>
              </a:rPr>
              <a:t>(2)</a:t>
            </a:r>
            <a:r>
              <a:rPr lang="fr-FR" dirty="0" smtClean="0">
                <a:solidFill>
                  <a:srgbClr val="3C582D"/>
                </a:solidFill>
              </a:rPr>
              <a:t>;</a:t>
            </a:r>
            <a:endParaRPr lang="fr-FR" dirty="0">
              <a:solidFill>
                <a:srgbClr val="3C582D"/>
              </a:solidFill>
            </a:endParaRP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kW:  La </a:t>
            </a:r>
            <a:r>
              <a:rPr lang="fr-FR" u="sng" dirty="0">
                <a:solidFill>
                  <a:srgbClr val="3C582D"/>
                </a:solidFill>
              </a:rPr>
              <a:t>puissance</a:t>
            </a:r>
            <a:r>
              <a:rPr lang="fr-FR" dirty="0">
                <a:solidFill>
                  <a:srgbClr val="3C582D"/>
                </a:solidFill>
              </a:rPr>
              <a:t> d’une machine mesure sa capacité à délivrer ou consommer une quantité d’énergie par unité de </a:t>
            </a:r>
            <a:r>
              <a:rPr lang="fr-FR" dirty="0" smtClean="0">
                <a:solidFill>
                  <a:srgbClr val="3C582D"/>
                </a:solidFill>
              </a:rPr>
              <a:t>temps</a:t>
            </a:r>
            <a:r>
              <a:rPr lang="fr-FR" baseline="30000" dirty="0">
                <a:solidFill>
                  <a:srgbClr val="3C582D"/>
                </a:solidFill>
              </a:rPr>
              <a:t>(1)</a:t>
            </a:r>
            <a:r>
              <a:rPr lang="fr-FR" dirty="0" smtClean="0">
                <a:solidFill>
                  <a:srgbClr val="3C582D"/>
                </a:solidFill>
              </a:rPr>
              <a:t>; </a:t>
            </a:r>
            <a:endParaRPr lang="fr-FR" dirty="0">
              <a:solidFill>
                <a:srgbClr val="3C582D"/>
              </a:solidFill>
            </a:endParaRP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kWh : </a:t>
            </a:r>
            <a:r>
              <a:rPr lang="fr-FR" u="sng" dirty="0" smtClean="0">
                <a:solidFill>
                  <a:srgbClr val="3C582D"/>
                </a:solidFill>
              </a:rPr>
              <a:t>Énergie</a:t>
            </a:r>
            <a:r>
              <a:rPr lang="fr-FR" dirty="0" smtClean="0">
                <a:solidFill>
                  <a:srgbClr val="3C582D"/>
                </a:solidFill>
              </a:rPr>
              <a:t> </a:t>
            </a:r>
            <a:r>
              <a:rPr lang="fr-FR" dirty="0">
                <a:solidFill>
                  <a:srgbClr val="3C582D"/>
                </a:solidFill>
              </a:rPr>
              <a:t>délivrée; 1 kWh correspond à l’énergie consommée par un appareil d’une puissance de 1 kW pendant une durée d’une heure (1 kW × 1 h</a:t>
            </a:r>
            <a:r>
              <a:rPr lang="fr-FR" dirty="0" smtClean="0">
                <a:solidFill>
                  <a:srgbClr val="3C582D"/>
                </a:solidFill>
              </a:rPr>
              <a:t>)</a:t>
            </a:r>
            <a:r>
              <a:rPr lang="fr-FR" baseline="30000" dirty="0">
                <a:solidFill>
                  <a:srgbClr val="3C582D"/>
                </a:solidFill>
              </a:rPr>
              <a:t> (1)</a:t>
            </a:r>
            <a:r>
              <a:rPr lang="fr-FR" dirty="0" smtClean="0">
                <a:solidFill>
                  <a:srgbClr val="3C582D"/>
                </a:solidFill>
              </a:rPr>
              <a:t>; </a:t>
            </a:r>
          </a:p>
          <a:p>
            <a:pPr marL="1371600" lvl="2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Le </a:t>
            </a:r>
            <a:r>
              <a:rPr lang="fr-FR" dirty="0">
                <a:solidFill>
                  <a:srgbClr val="3C582D"/>
                </a:solidFill>
              </a:rPr>
              <a:t>kWh peut être converti en joules, sachant que 1kWh = 3,6×10</a:t>
            </a:r>
            <a:r>
              <a:rPr lang="fr-FR" baseline="30000" dirty="0">
                <a:solidFill>
                  <a:srgbClr val="3C582D"/>
                </a:solidFill>
              </a:rPr>
              <a:t>6</a:t>
            </a:r>
            <a:r>
              <a:rPr lang="fr-FR" dirty="0">
                <a:solidFill>
                  <a:srgbClr val="3C582D"/>
                </a:solidFill>
              </a:rPr>
              <a:t> </a:t>
            </a:r>
            <a:r>
              <a:rPr lang="fr-FR" dirty="0" smtClean="0">
                <a:solidFill>
                  <a:srgbClr val="3C582D"/>
                </a:solidFill>
              </a:rPr>
              <a:t>J</a:t>
            </a:r>
            <a:r>
              <a:rPr lang="fr-FR" baseline="30000" dirty="0" smtClean="0">
                <a:solidFill>
                  <a:srgbClr val="3C582D"/>
                </a:solidFill>
              </a:rPr>
              <a:t>(1)</a:t>
            </a:r>
            <a:r>
              <a:rPr lang="fr-FR" dirty="0" smtClean="0">
                <a:solidFill>
                  <a:srgbClr val="3C582D"/>
                </a:solidFill>
              </a:rPr>
              <a:t>. </a:t>
            </a: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3C582D"/>
                </a:solidFill>
              </a:rPr>
              <a:t>Facteur </a:t>
            </a:r>
            <a:r>
              <a:rPr lang="fr-FR" dirty="0">
                <a:solidFill>
                  <a:srgbClr val="3C582D"/>
                </a:solidFill>
              </a:rPr>
              <a:t>d’utilisation: pourcentage estimé de l’énergie totale produite en tenant compte des périodes de non-production d’énergie dues à de nombreuses raisons, comme la maintenance du système, aux aléas du temps, aux bris, aux grandes périodes de chaleur, aux impuretés déposés sur les cellules, etc. Hydro-Québec l’estime à 15</a:t>
            </a:r>
            <a:r>
              <a:rPr lang="fr-FR" dirty="0" smtClean="0">
                <a:solidFill>
                  <a:srgbClr val="3C582D"/>
                </a:solidFill>
              </a:rPr>
              <a:t>% pour un système de panneaux PV.</a:t>
            </a:r>
            <a:endParaRPr lang="fr-FR" dirty="0">
              <a:solidFill>
                <a:srgbClr val="3C582D"/>
              </a:solidFill>
            </a:endParaRPr>
          </a:p>
          <a:p>
            <a:pPr marL="914400" lvl="1" indent="-457200">
              <a:lnSpc>
                <a:spcPct val="114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3C582D"/>
                </a:solidFill>
              </a:rPr>
              <a:t>Coût de </a:t>
            </a:r>
            <a:r>
              <a:rPr lang="fr-FR" dirty="0" smtClean="0">
                <a:solidFill>
                  <a:srgbClr val="3C582D"/>
                </a:solidFill>
              </a:rPr>
              <a:t>l’énergie (LCOE</a:t>
            </a:r>
            <a:r>
              <a:rPr lang="fr-FR" dirty="0">
                <a:solidFill>
                  <a:srgbClr val="3C582D"/>
                </a:solidFill>
              </a:rPr>
              <a:t>): capacité à produire de l’énergie sur une certaine période versus le montant </a:t>
            </a:r>
            <a:r>
              <a:rPr lang="fr-FR" dirty="0" smtClean="0">
                <a:solidFill>
                  <a:srgbClr val="3C582D"/>
                </a:solidFill>
              </a:rPr>
              <a:t>investi.</a:t>
            </a: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 : définitions</a:t>
            </a:r>
            <a:endParaRPr lang="fr-CA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7C3782-A4D0-4EC6-BC73-BF6D681A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8</a:t>
            </a:fld>
            <a:endParaRPr lang="en-CA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8665029" y="6097091"/>
            <a:ext cx="2345871" cy="341313"/>
          </a:xfrm>
        </p:spPr>
        <p:txBody>
          <a:bodyPr/>
          <a:lstStyle/>
          <a:p>
            <a:pPr algn="l"/>
            <a:r>
              <a:rPr lang="en-CA" dirty="0" smtClean="0"/>
              <a:t>(1) connaissancedesenergies.org</a:t>
            </a:r>
          </a:p>
          <a:p>
            <a:pPr algn="l"/>
            <a:r>
              <a:rPr lang="fr-FR" dirty="0" smtClean="0"/>
              <a:t>(2) wikipedia.fr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6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64B2F75-7D7B-4E9A-B847-D73DFF411146}"/>
              </a:ext>
            </a:extLst>
          </p:cNvPr>
          <p:cNvSpPr/>
          <p:nvPr/>
        </p:nvSpPr>
        <p:spPr>
          <a:xfrm>
            <a:off x="-177450" y="407166"/>
            <a:ext cx="12525880" cy="927647"/>
          </a:xfrm>
          <a:prstGeom prst="roundRect">
            <a:avLst/>
          </a:prstGeom>
          <a:solidFill>
            <a:srgbClr val="A92BFD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0823AF-4DBD-4BE5-970E-052DB5C2FB45}"/>
              </a:ext>
            </a:extLst>
          </p:cNvPr>
          <p:cNvSpPr txBox="1"/>
          <p:nvPr/>
        </p:nvSpPr>
        <p:spPr>
          <a:xfrm>
            <a:off x="156429" y="615887"/>
            <a:ext cx="1203557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fr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Annexe: </a:t>
            </a:r>
            <a:r>
              <a:rPr lang="en-CA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Potentiel</a:t>
            </a: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éolien</a:t>
            </a: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mondial</a:t>
            </a:r>
            <a:r>
              <a:rPr lang="en-CA" sz="32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CA" sz="32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545BD6-CF08-4733-B06A-BF3867E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0FDA8-C380-487C-8262-56859A965823}" type="slidenum">
              <a:rPr lang="en-CA" smtClean="0"/>
              <a:t>9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92" y="1549685"/>
            <a:ext cx="8930416" cy="480666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567" y="6431476"/>
            <a:ext cx="4893129" cy="214872"/>
          </a:xfrm>
        </p:spPr>
        <p:txBody>
          <a:bodyPr/>
          <a:lstStyle/>
          <a:p>
            <a:r>
              <a:rPr lang="en-CA" dirty="0" smtClean="0"/>
              <a:t>1 Global Commission on the Geopolitics of Energy Transformation, 2019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834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2555</TotalTime>
  <Words>774</Words>
  <Application>Microsoft Office PowerPoint</Application>
  <PresentationFormat>Widescreen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crise du verglas  1998</dc:title>
  <dc:creator>Marie-Pier</dc:creator>
  <cp:lastModifiedBy>Le Falher, Vincent</cp:lastModifiedBy>
  <cp:revision>287</cp:revision>
  <dcterms:created xsi:type="dcterms:W3CDTF">2018-03-23T01:30:08Z</dcterms:created>
  <dcterms:modified xsi:type="dcterms:W3CDTF">2019-04-25T00:25:16Z</dcterms:modified>
</cp:coreProperties>
</file>